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4"/>
  </p:notesMasterIdLst>
  <p:sldIdLst>
    <p:sldId id="262" r:id="rId5"/>
    <p:sldId id="261" r:id="rId6"/>
    <p:sldId id="267" r:id="rId7"/>
    <p:sldId id="270" r:id="rId8"/>
    <p:sldId id="269" r:id="rId9"/>
    <p:sldId id="268" r:id="rId10"/>
    <p:sldId id="258" r:id="rId11"/>
    <p:sldId id="257" r:id="rId12"/>
    <p:sldId id="256" r:id="rId13"/>
  </p:sldIdLst>
  <p:sldSz cx="12192000" cy="6858000"/>
  <p:notesSz cx="6858000" cy="9144000"/>
  <p:embeddedFontLst>
    <p:embeddedFont>
      <p:font typeface="Assistant" pitchFamily="2" charset="-79"/>
      <p:regular r:id="rId15"/>
      <p:bold r:id="rId16"/>
    </p:embeddedFont>
    <p:embeddedFont>
      <p:font typeface="Calibri" panose="020F0502020204030204" pitchFamily="34" charset="0"/>
      <p:regular r:id="rId17"/>
      <p:bold r:id="rId18"/>
      <p:italic r:id="rId19"/>
      <p:boldItalic r:id="rId20"/>
    </p:embeddedFont>
    <p:embeddedFont>
      <p:font typeface="Nunito"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6BEE5-358B-1B8A-F83E-FCC73E4884B6}" v="16" dt="2023-09-29T08:20:47.772"/>
    <p1510:client id="{32B3BD0E-DD27-934D-84BF-A39D0896E0C0}" v="2" dt="2023-07-19T11:48:45.205"/>
    <p1510:client id="{59BB7899-76D8-DA6C-C3DE-BDFB0F14136E}" v="181" dt="2023-07-24T06:34:06.573"/>
    <p1510:client id="{B31E647E-D790-CF4F-D055-D551B4A1407F}" v="2" dt="2023-10-16T06:42:10.416"/>
    <p1510:client id="{FF2BD597-A0A6-CA66-3381-62CE031223CC}" v="12" dt="2023-10-09T06:46:44.2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73"/>
  </p:normalViewPr>
  <p:slideViewPr>
    <p:cSldViewPr snapToGrid="0">
      <p:cViewPr varScale="1">
        <p:scale>
          <a:sx n="128" d="100"/>
          <a:sy n="128"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10/15/2023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5" Type="http://schemas.openxmlformats.org/officeDocument/2006/relationships/image" Target="../media/image17.png"/><Relationship Id="rId10"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2.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Established to bridge the gap between digital technologies and scientific and scholarly inquiry.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CA974C3-7663-AAC2-3B81-BB8B701D531E}"/>
              </a:ext>
            </a:extLst>
          </p:cNvPr>
          <p:cNvSpPr txBox="1"/>
          <p:nvPr/>
        </p:nvSpPr>
        <p:spPr>
          <a:xfrm>
            <a:off x="4272684" y="622079"/>
            <a:ext cx="6156385" cy="584775"/>
          </a:xfrm>
          <a:prstGeom prst="rect">
            <a:avLst/>
          </a:prstGeom>
          <a:noFill/>
        </p:spPr>
        <p:txBody>
          <a:bodyPr wrap="square">
            <a:spAutoFit/>
          </a:bodyPr>
          <a:lstStyle/>
          <a:p>
            <a:r>
              <a:rPr lang="en-GB" sz="3200" b="1" i="0" u="none" strike="noStrike" dirty="0">
                <a:solidFill>
                  <a:srgbClr val="F0A944"/>
                </a:solidFill>
                <a:effectLst/>
                <a:latin typeface="Nunito" pitchFamily="2" charset="77"/>
              </a:rPr>
              <a:t>Training Programme</a:t>
            </a:r>
            <a:r>
              <a:rPr lang="en-GB" sz="3200" b="0" i="0" u="none" strike="noStrike" dirty="0">
                <a:solidFill>
                  <a:srgbClr val="F0A944"/>
                </a:solidFill>
                <a:effectLst/>
                <a:latin typeface="Nunito" pitchFamily="2" charset="77"/>
              </a:rPr>
              <a:t>​</a:t>
            </a:r>
            <a:r>
              <a:rPr lang="en-GB" sz="3200" b="0" i="0" dirty="0">
                <a:solidFill>
                  <a:srgbClr val="F0A944"/>
                </a:solidFill>
                <a:effectLst/>
                <a:latin typeface="Nunito" pitchFamily="2" charset="77"/>
              </a:rPr>
              <a:t>​</a:t>
            </a:r>
            <a:endParaRPr lang="en-NL" sz="3200" dirty="0">
              <a:solidFill>
                <a:srgbClr val="F0A944"/>
              </a:solidFill>
            </a:endParaRPr>
          </a:p>
        </p:txBody>
      </p:sp>
      <p:sp>
        <p:nvSpPr>
          <p:cNvPr id="5" name="TextBox 5">
            <a:extLst>
              <a:ext uri="{FF2B5EF4-FFF2-40B4-BE49-F238E27FC236}">
                <a16:creationId xmlns:a16="http://schemas.microsoft.com/office/drawing/2014/main" id="{10E00FD0-4F7E-6A5A-81C0-130D7D7D06FE}"/>
              </a:ext>
            </a:extLst>
          </p:cNvPr>
          <p:cNvSpPr txBox="1"/>
          <p:nvPr/>
        </p:nvSpPr>
        <p:spPr>
          <a:xfrm>
            <a:off x="4396436" y="4796506"/>
            <a:ext cx="5793432" cy="1477328"/>
          </a:xfrm>
          <a:prstGeom prst="rect">
            <a:avLst/>
          </a:prstGeom>
          <a:noFill/>
        </p:spPr>
        <p:txBody>
          <a:bodyPr wrap="square">
            <a:spAutoFit/>
          </a:bodyPr>
          <a:lstStyle/>
          <a:p>
            <a:r>
              <a:rPr lang="en-GB" b="1" dirty="0">
                <a:solidFill>
                  <a:srgbClr val="00ADDC"/>
                </a:solidFill>
                <a:latin typeface="Nunito" pitchFamily="2" charset="77"/>
                <a:cs typeface="Assistant" pitchFamily="2" charset="-79"/>
              </a:rPr>
              <a:t>Format</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Based on The Carpentries &amp; </a:t>
            </a:r>
            <a:r>
              <a:rPr lang="en-GB" b="1" dirty="0" err="1">
                <a:solidFill>
                  <a:srgbClr val="00ADDC"/>
                </a:solidFill>
                <a:latin typeface="Nunito" pitchFamily="2" charset="77"/>
                <a:cs typeface="Assistant" pitchFamily="2" charset="-79"/>
              </a:rPr>
              <a:t>CodeRefinery</a:t>
            </a:r>
            <a:r>
              <a:rPr lang="en-GB" b="1" dirty="0">
                <a:solidFill>
                  <a:srgbClr val="00ADDC"/>
                </a:solidFill>
                <a:latin typeface="Nunito" pitchFamily="2" charset="77"/>
                <a:cs typeface="Assistant" pitchFamily="2" charset="-79"/>
              </a:rPr>
              <a:t>, and in-house developed materials.</a:t>
            </a:r>
          </a:p>
        </p:txBody>
      </p:sp>
      <p:sp>
        <p:nvSpPr>
          <p:cNvPr id="6" name="TextBox 3">
            <a:extLst>
              <a:ext uri="{FF2B5EF4-FFF2-40B4-BE49-F238E27FC236}">
                <a16:creationId xmlns:a16="http://schemas.microsoft.com/office/drawing/2014/main" id="{089D5187-FF72-80BC-AB5C-0823C858F872}"/>
              </a:ext>
            </a:extLst>
          </p:cNvPr>
          <p:cNvSpPr txBox="1"/>
          <p:nvPr/>
        </p:nvSpPr>
        <p:spPr>
          <a:xfrm>
            <a:off x="4272684" y="1452172"/>
            <a:ext cx="7294476" cy="2862322"/>
          </a:xfrm>
          <a:prstGeom prst="rect">
            <a:avLst/>
          </a:prstGeom>
          <a:noFill/>
        </p:spPr>
        <p:txBody>
          <a:bodyPr wrap="square" rtlCol="0">
            <a:spAutoFit/>
          </a:bodyPr>
          <a:lstStyle/>
          <a:p>
            <a:r>
              <a:rPr lang="nl-NL" b="1" dirty="0">
                <a:solidFill>
                  <a:srgbClr val="441C49"/>
                </a:solidFill>
                <a:latin typeface="Nunito" pitchFamily="2" charset="0"/>
              </a:rPr>
              <a:t>1. For </a:t>
            </a:r>
            <a:r>
              <a:rPr lang="nl-NL" b="1" dirty="0" err="1">
                <a:solidFill>
                  <a:srgbClr val="441C49"/>
                </a:solidFill>
                <a:latin typeface="Nunito" pitchFamily="2" charset="0"/>
              </a:rPr>
              <a:t>researchers</a:t>
            </a:r>
            <a:r>
              <a:rPr lang="nl-NL" b="1" dirty="0">
                <a:solidFill>
                  <a:srgbClr val="441C49"/>
                </a:solidFill>
                <a:latin typeface="Nunito" pitchFamily="2" charset="0"/>
              </a:rPr>
              <a:t> &amp; </a:t>
            </a:r>
            <a:r>
              <a:rPr lang="nl-NL" b="1" dirty="0" err="1">
                <a:solidFill>
                  <a:srgbClr val="441C49"/>
                </a:solidFill>
                <a:latin typeface="Nunito" pitchFamily="2" charset="0"/>
              </a:rPr>
              <a:t>RSEs</a:t>
            </a:r>
            <a:endParaRPr lang="nl-NL" b="1" dirty="0">
              <a:solidFill>
                <a:srgbClr val="441C49"/>
              </a:solidFill>
              <a:latin typeface="Nunito" pitchFamily="2" charset="0"/>
            </a:endParaRPr>
          </a:p>
          <a:p>
            <a:pPr marL="800100" lvl="1" indent="-342900">
              <a:buFont typeface="Arial" panose="020B0604020202020204" pitchFamily="34" charset="0"/>
              <a:buChar char="•"/>
            </a:pPr>
            <a:r>
              <a:rPr lang="nl-NL" b="1" dirty="0">
                <a:solidFill>
                  <a:srgbClr val="441C49"/>
                </a:solidFill>
                <a:latin typeface="Nunito" pitchFamily="2" charset="0"/>
              </a:rPr>
              <a:t> Digital skills workshops, </a:t>
            </a:r>
            <a:r>
              <a:rPr lang="nl-NL" b="1" dirty="0" err="1">
                <a:solidFill>
                  <a:srgbClr val="441C49"/>
                </a:solidFill>
                <a:latin typeface="Nunito" pitchFamily="2" charset="0"/>
              </a:rPr>
              <a:t>see</a:t>
            </a:r>
            <a:r>
              <a:rPr lang="nl-NL" b="1" dirty="0">
                <a:solidFill>
                  <a:srgbClr val="441C49"/>
                </a:solidFill>
                <a:latin typeface="Nunito" pitchFamily="2" charset="0"/>
              </a:rPr>
              <a:t> </a:t>
            </a:r>
            <a:r>
              <a:rPr lang="nl-NL" b="1" dirty="0" err="1">
                <a:solidFill>
                  <a:srgbClr val="441C49"/>
                </a:solidFill>
                <a:latin typeface="Nunito" pitchFamily="2" charset="0"/>
              </a:rPr>
              <a:t>schedule</a:t>
            </a:r>
            <a:r>
              <a:rPr lang="nl-NL" b="1" dirty="0">
                <a:solidFill>
                  <a:srgbClr val="441C49"/>
                </a:solidFill>
                <a:latin typeface="Nunito" pitchFamily="2" charset="0"/>
              </a:rPr>
              <a:t> next slide</a:t>
            </a:r>
          </a:p>
          <a:p>
            <a:r>
              <a:rPr lang="nl-NL" b="1" dirty="0">
                <a:solidFill>
                  <a:srgbClr val="441C49"/>
                </a:solidFill>
                <a:latin typeface="Nunito" pitchFamily="2" charset="0"/>
              </a:rPr>
              <a:t>2. For data stewards, information </a:t>
            </a:r>
            <a:r>
              <a:rPr lang="nl-NL" b="1" dirty="0" err="1">
                <a:solidFill>
                  <a:srgbClr val="441C49"/>
                </a:solidFill>
                <a:latin typeface="Nunito" pitchFamily="2" charset="0"/>
              </a:rPr>
              <a:t>specialists</a:t>
            </a:r>
            <a:r>
              <a:rPr lang="nl-NL" b="1" dirty="0">
                <a:solidFill>
                  <a:srgbClr val="441C49"/>
                </a:solidFill>
                <a:latin typeface="Nunito" pitchFamily="2" charset="0"/>
              </a:rPr>
              <a:t> </a:t>
            </a:r>
            <a:r>
              <a:rPr lang="nl-NL" b="1" dirty="0" err="1">
                <a:solidFill>
                  <a:srgbClr val="441C49"/>
                </a:solidFill>
                <a:latin typeface="Nunito" pitchFamily="2" charset="0"/>
              </a:rPr>
              <a:t>and</a:t>
            </a:r>
            <a:r>
              <a:rPr lang="nl-NL" b="1" dirty="0">
                <a:solidFill>
                  <a:srgbClr val="441C49"/>
                </a:solidFill>
                <a:latin typeface="Nunito" pitchFamily="2" charset="0"/>
              </a:rPr>
              <a:t> </a:t>
            </a:r>
            <a:r>
              <a:rPr lang="nl-NL" b="1" dirty="0" err="1">
                <a:solidFill>
                  <a:srgbClr val="441C49"/>
                </a:solidFill>
                <a:latin typeface="Nunito" pitchFamily="2" charset="0"/>
              </a:rPr>
              <a:t>DCCs</a:t>
            </a:r>
            <a:endParaRPr lang="nl-NL" b="1" dirty="0">
              <a:solidFill>
                <a:srgbClr val="441C49"/>
              </a:solidFill>
              <a:latin typeface="Nunito" pitchFamily="2" charset="0"/>
            </a:endParaRPr>
          </a:p>
          <a:p>
            <a:pPr marL="742950" lvl="1" indent="-285750">
              <a:buFont typeface="Arial" panose="020B0604020202020204" pitchFamily="34" charset="0"/>
              <a:buChar char="•"/>
            </a:pPr>
            <a:r>
              <a:rPr lang="nl-NL" b="1" dirty="0">
                <a:solidFill>
                  <a:srgbClr val="441C49"/>
                </a:solidFill>
                <a:latin typeface="Nunito" pitchFamily="2" charset="0"/>
              </a:rPr>
              <a:t>Research support masterclass</a:t>
            </a:r>
          </a:p>
          <a:p>
            <a:pPr marL="742950" lvl="1" indent="-285750">
              <a:buFont typeface="Arial" panose="020B0604020202020204" pitchFamily="34" charset="0"/>
              <a:buChar char="•"/>
            </a:pPr>
            <a:r>
              <a:rPr lang="nl-NL" b="1" dirty="0">
                <a:solidFill>
                  <a:srgbClr val="441C49"/>
                </a:solidFill>
                <a:latin typeface="Nunito" pitchFamily="2" charset="0"/>
              </a:rPr>
              <a:t>Online </a:t>
            </a:r>
            <a:r>
              <a:rPr lang="nl-NL" b="1" dirty="0" err="1">
                <a:solidFill>
                  <a:srgbClr val="441C49"/>
                </a:solidFill>
                <a:latin typeface="Nunito" pitchFamily="2" charset="0"/>
              </a:rPr>
              <a:t>materials</a:t>
            </a:r>
            <a:endParaRPr lang="nl-NL" b="1" dirty="0">
              <a:solidFill>
                <a:srgbClr val="441C49"/>
              </a:solidFill>
              <a:latin typeface="Nunito" pitchFamily="2" charset="0"/>
            </a:endParaRPr>
          </a:p>
          <a:p>
            <a:r>
              <a:rPr lang="nl-NL" b="1" dirty="0">
                <a:solidFill>
                  <a:srgbClr val="441C49"/>
                </a:solidFill>
                <a:latin typeface="Nunito" pitchFamily="2" charset="0"/>
              </a:rPr>
              <a:t>3. For training </a:t>
            </a:r>
            <a:r>
              <a:rPr lang="nl-NL" b="1" dirty="0" err="1">
                <a:solidFill>
                  <a:srgbClr val="441C49"/>
                </a:solidFill>
                <a:latin typeface="Nunito" pitchFamily="2" charset="0"/>
              </a:rPr>
              <a:t>the</a:t>
            </a:r>
            <a:r>
              <a:rPr lang="nl-NL" b="1" dirty="0">
                <a:solidFill>
                  <a:srgbClr val="441C49"/>
                </a:solidFill>
                <a:latin typeface="Nunito" pitchFamily="2" charset="0"/>
              </a:rPr>
              <a:t> trainer</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instructor</a:t>
            </a:r>
            <a:r>
              <a:rPr lang="nl-NL" b="1" dirty="0">
                <a:solidFill>
                  <a:srgbClr val="441C49"/>
                </a:solidFill>
                <a:latin typeface="Nunito" pitchFamily="2" charset="0"/>
              </a:rPr>
              <a:t> training</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collaborative</a:t>
            </a:r>
            <a:r>
              <a:rPr lang="nl-NL" b="1" dirty="0">
                <a:solidFill>
                  <a:srgbClr val="441C49"/>
                </a:solidFill>
                <a:latin typeface="Nunito" pitchFamily="2" charset="0"/>
              </a:rPr>
              <a:t> </a:t>
            </a:r>
            <a:r>
              <a:rPr lang="nl-NL" b="1" dirty="0" err="1">
                <a:solidFill>
                  <a:srgbClr val="441C49"/>
                </a:solidFill>
                <a:latin typeface="Nunito" pitchFamily="2" charset="0"/>
              </a:rPr>
              <a:t>lesson</a:t>
            </a:r>
            <a:r>
              <a:rPr lang="nl-NL" b="1" dirty="0">
                <a:solidFill>
                  <a:srgbClr val="441C49"/>
                </a:solidFill>
                <a:latin typeface="Nunito" pitchFamily="2" charset="0"/>
              </a:rPr>
              <a:t> development</a:t>
            </a:r>
          </a:p>
          <a:p>
            <a:r>
              <a:rPr lang="nl-NL" b="1" dirty="0">
                <a:solidFill>
                  <a:srgbClr val="441C49"/>
                </a:solidFill>
                <a:latin typeface="Nunito" pitchFamily="2" charset="0"/>
              </a:rPr>
              <a:t>4. For </a:t>
            </a:r>
            <a:r>
              <a:rPr lang="nl-NL" b="1" dirty="0" err="1">
                <a:solidFill>
                  <a:srgbClr val="441C49"/>
                </a:solidFill>
                <a:latin typeface="Nunito" pitchFamily="2" charset="0"/>
              </a:rPr>
              <a:t>organisations</a:t>
            </a:r>
            <a:r>
              <a:rPr lang="nl-NL" b="1" dirty="0">
                <a:solidFill>
                  <a:srgbClr val="441C49"/>
                </a:solidFill>
                <a:latin typeface="Nunito" pitchFamily="2" charset="0"/>
              </a:rPr>
              <a:t> (</a:t>
            </a:r>
            <a:r>
              <a:rPr lang="nl-NL" b="1" dirty="0" err="1">
                <a:solidFill>
                  <a:srgbClr val="441C49"/>
                </a:solidFill>
                <a:latin typeface="Nunito" pitchFamily="2" charset="0"/>
              </a:rPr>
              <a:t>externally</a:t>
            </a:r>
            <a:r>
              <a:rPr lang="nl-NL" b="1" dirty="0">
                <a:solidFill>
                  <a:srgbClr val="441C49"/>
                </a:solidFill>
                <a:latin typeface="Nunito" pitchFamily="2" charset="0"/>
              </a:rPr>
              <a:t> </a:t>
            </a:r>
            <a:r>
              <a:rPr lang="nl-NL" b="1" dirty="0" err="1">
                <a:solidFill>
                  <a:srgbClr val="441C49"/>
                </a:solidFill>
                <a:latin typeface="Nunito" pitchFamily="2" charset="0"/>
              </a:rPr>
              <a:t>organized</a:t>
            </a:r>
            <a:r>
              <a:rPr lang="nl-NL" b="1" dirty="0">
                <a:solidFill>
                  <a:srgbClr val="441C49"/>
                </a:solidFill>
                <a:latin typeface="Nunito" pitchFamily="2" charset="0"/>
              </a:rPr>
              <a:t> workshops </a:t>
            </a:r>
            <a:r>
              <a:rPr lang="nl-NL" b="1" dirty="0" err="1">
                <a:solidFill>
                  <a:srgbClr val="441C49"/>
                </a:solidFill>
                <a:latin typeface="Nunito" pitchFamily="2" charset="0"/>
              </a:rPr>
              <a:t>based</a:t>
            </a:r>
            <a:r>
              <a:rPr lang="nl-NL" b="1" dirty="0">
                <a:solidFill>
                  <a:srgbClr val="441C49"/>
                </a:solidFill>
                <a:latin typeface="Nunito" pitchFamily="2" charset="0"/>
              </a:rPr>
              <a:t> on </a:t>
            </a:r>
            <a:r>
              <a:rPr lang="nl-NL" b="1" dirty="0" err="1">
                <a:solidFill>
                  <a:srgbClr val="441C49"/>
                </a:solidFill>
                <a:latin typeface="Nunito" pitchFamily="2" charset="0"/>
              </a:rPr>
              <a:t>our</a:t>
            </a:r>
            <a:r>
              <a:rPr lang="nl-NL" b="1" dirty="0">
                <a:solidFill>
                  <a:srgbClr val="441C49"/>
                </a:solidFill>
                <a:latin typeface="Nunito" pitchFamily="2" charset="0"/>
              </a:rPr>
              <a:t> digital skills workshops)</a:t>
            </a:r>
            <a:endParaRPr lang="en-US" b="1" dirty="0">
              <a:solidFill>
                <a:srgbClr val="441C49"/>
              </a:solidFill>
              <a:latin typeface="Nunito" pitchFamily="2" charset="0"/>
            </a:endParaRPr>
          </a:p>
        </p:txBody>
      </p:sp>
    </p:spTree>
    <p:extLst>
      <p:ext uri="{BB962C8B-B14F-4D97-AF65-F5344CB8AC3E}">
        <p14:creationId xmlns:p14="http://schemas.microsoft.com/office/powerpoint/2010/main" val="895417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423405" y="434064"/>
            <a:ext cx="2780862" cy="523220"/>
          </a:xfrm>
          <a:prstGeom prst="rect">
            <a:avLst/>
          </a:prstGeom>
          <a:noFill/>
        </p:spPr>
        <p:txBody>
          <a:bodyPr wrap="square">
            <a:spAutoFit/>
          </a:bodyPr>
          <a:lstStyle/>
          <a:p>
            <a:r>
              <a:rPr lang="en-GB" sz="2800" b="1" dirty="0">
                <a:solidFill>
                  <a:srgbClr val="F0A944"/>
                </a:solidFill>
                <a:latin typeface="Nunito" pitchFamily="2" charset="77"/>
                <a:cs typeface="Assistant" pitchFamily="2" charset="-79"/>
              </a:rPr>
              <a:t>Schedule 2024</a:t>
            </a:r>
            <a:endParaRPr lang="en-NL" sz="2800" dirty="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2497530634"/>
              </p:ext>
            </p:extLst>
          </p:nvPr>
        </p:nvGraphicFramePr>
        <p:xfrm>
          <a:off x="538881" y="1178087"/>
          <a:ext cx="10638740" cy="355237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dirty="0" err="1">
                          <a:solidFill>
                            <a:srgbClr val="441C49"/>
                          </a:solidFill>
                        </a:rPr>
                        <a:t>January</a:t>
                      </a:r>
                      <a:endParaRPr lang="en-NL" sz="1600" b="1" dirty="0">
                        <a:solidFill>
                          <a:srgbClr val="441C49"/>
                        </a:solidFill>
                      </a:endParaRPr>
                    </a:p>
                  </a:txBody>
                  <a:tcPr/>
                </a:tc>
                <a:tc>
                  <a:txBody>
                    <a:bodyPr/>
                    <a:lstStyle/>
                    <a:p>
                      <a:pPr marL="0" indent="0">
                        <a:buFont typeface="Arial"/>
                        <a:buNone/>
                      </a:pPr>
                      <a:endParaRPr lang="en-NL" sz="1200" b="0" dirty="0"/>
                    </a:p>
                  </a:txBody>
                  <a:tcPr/>
                </a:tc>
                <a:tc>
                  <a:txBody>
                    <a:bodyPr/>
                    <a:lstStyle/>
                    <a:p>
                      <a:r>
                        <a:rPr lang="en-NL" sz="1600" b="1" dirty="0">
                          <a:solidFill>
                            <a:srgbClr val="441C49"/>
                          </a:solidFill>
                        </a:rPr>
                        <a:t>July</a:t>
                      </a:r>
                    </a:p>
                  </a:txBody>
                  <a:tcPr/>
                </a:tc>
                <a:tc>
                  <a:txBody>
                    <a:bodyPr/>
                    <a:lstStyle/>
                    <a:p>
                      <a:pPr marL="171450" indent="-171450">
                        <a:buFont typeface="Arial"/>
                        <a:buChar char="•"/>
                      </a:pPr>
                      <a:endParaRPr lang="en-GB" sz="1200" b="0" dirty="0"/>
                    </a:p>
                  </a:txBody>
                  <a:tcPr/>
                </a:tc>
                <a:extLst>
                  <a:ext uri="{0D108BD9-81ED-4DB2-BD59-A6C34878D82A}">
                    <a16:rowId xmlns:a16="http://schemas.microsoft.com/office/drawing/2014/main" val="890638859"/>
                  </a:ext>
                </a:extLst>
              </a:tr>
              <a:tr h="351976">
                <a:tc>
                  <a:txBody>
                    <a:bodyPr/>
                    <a:lstStyle/>
                    <a:p>
                      <a:r>
                        <a:rPr lang="nl-NL" sz="1600" b="1" dirty="0" err="1">
                          <a:solidFill>
                            <a:srgbClr val="441C49"/>
                          </a:solidFill>
                        </a:rPr>
                        <a:t>February</a:t>
                      </a:r>
                      <a:endParaRPr lang="en-NL" sz="1600" b="1" dirty="0">
                        <a:solidFill>
                          <a:srgbClr val="441C49"/>
                        </a:solidFill>
                      </a:endParaRPr>
                    </a:p>
                  </a:txBody>
                  <a:tcPr/>
                </a:tc>
                <a:tc>
                  <a:txBody>
                    <a:bodyPr/>
                    <a:lstStyle/>
                    <a:p>
                      <a:pPr marL="171450" indent="-171450">
                        <a:buFont typeface="Arial"/>
                        <a:buChar char="•"/>
                      </a:pPr>
                      <a:r>
                        <a:rPr lang="en-GB" sz="1200" b="0" dirty="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 (</a:t>
                      </a:r>
                      <a:r>
                        <a:rPr lang="en-GB" sz="1200" b="0" dirty="0" err="1"/>
                        <a:t>CodeRefinery</a:t>
                      </a:r>
                      <a:r>
                        <a:rPr lang="en-GB" sz="1200" b="0" dirty="0"/>
                        <a:t>)</a:t>
                      </a:r>
                    </a:p>
                  </a:txBody>
                  <a:tcPr/>
                </a:tc>
                <a:tc>
                  <a:txBody>
                    <a:bodyPr/>
                    <a:lstStyle/>
                    <a:p>
                      <a:r>
                        <a:rPr lang="en-NL" sz="1600" b="1" dirty="0">
                          <a:solidFill>
                            <a:srgbClr val="441C49"/>
                          </a:solidFill>
                        </a:rPr>
                        <a:t>August</a:t>
                      </a:r>
                    </a:p>
                  </a:txBody>
                  <a:tcPr/>
                </a:tc>
                <a:tc>
                  <a:txBody>
                    <a:bodyPr/>
                    <a:lstStyle/>
                    <a:p>
                      <a:pPr marL="171450" indent="-171450">
                        <a:buFont typeface="Arial"/>
                        <a:buChar char="•"/>
                      </a:pPr>
                      <a:r>
                        <a:rPr lang="en-GB" sz="1200" b="0" dirty="0"/>
                        <a:t>Parallel Programming with Python</a:t>
                      </a:r>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pPr marL="171450" indent="-171450">
                        <a:buFont typeface="Arial"/>
                        <a:buChar char="•"/>
                      </a:pPr>
                      <a:r>
                        <a:rPr lang="en-GB" sz="1200" b="0" dirty="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Parallel Programming with Python</a:t>
                      </a:r>
                    </a:p>
                  </a:txBody>
                  <a:tcPr/>
                </a:tc>
                <a:tc>
                  <a:txBody>
                    <a:bodyPr/>
                    <a:lstStyle/>
                    <a:p>
                      <a:r>
                        <a:rPr lang="en-NL" sz="1600" b="1" dirty="0">
                          <a:solidFill>
                            <a:srgbClr val="441C49"/>
                          </a:solidFill>
                        </a:rPr>
                        <a:t>September</a:t>
                      </a:r>
                    </a:p>
                  </a:txBody>
                  <a:tcPr/>
                </a:tc>
                <a:tc>
                  <a:txBody>
                    <a:bodyPr/>
                    <a:lstStyle/>
                    <a:p>
                      <a:pPr marL="171450" lvl="0" indent="-171450">
                        <a:buFont typeface="Arial"/>
                        <a:buChar char="•"/>
                      </a:pPr>
                      <a:r>
                        <a:rPr lang="en-GB" sz="1200" b="0" dirty="0"/>
                        <a:t>Introduction to Deep Learning</a:t>
                      </a:r>
                    </a:p>
                    <a:p>
                      <a:pPr marL="171450" lvl="0" indent="-171450">
                        <a:buFont typeface="Arial"/>
                        <a:buChar char="•"/>
                      </a:pPr>
                      <a:r>
                        <a:rPr lang="en-GB" sz="1200" b="0" i="0" u="none" strike="noStrike" noProof="0" dirty="0">
                          <a:latin typeface="Assistant"/>
                        </a:rPr>
                        <a:t>Image Processing with Python</a:t>
                      </a:r>
                      <a:endParaRPr lang="en-GB" sz="1200" b="0" dirty="0"/>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pPr marL="171450" indent="-171450">
                        <a:buFont typeface="Arial"/>
                        <a:buChar char="•"/>
                      </a:pPr>
                      <a:r>
                        <a:rPr lang="en-GB" sz="1200" b="0" dirty="0"/>
                        <a:t>Reproducible research with R packages</a:t>
                      </a:r>
                    </a:p>
                    <a:p>
                      <a:pPr marL="171450" lvl="0" indent="-171450">
                        <a:buFont typeface="Arial"/>
                        <a:buChar char="•"/>
                      </a:pPr>
                      <a:r>
                        <a:rPr lang="en-GB" sz="1200" b="0" i="0" u="none" strike="noStrike" noProof="0" dirty="0">
                          <a:solidFill>
                            <a:srgbClr val="000000"/>
                          </a:solidFill>
                          <a:latin typeface="+mn-l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mn-lt"/>
                      </a:endParaRPr>
                    </a:p>
                  </a:txBody>
                  <a:tcPr/>
                </a:tc>
                <a:tc>
                  <a:txBody>
                    <a:bodyPr/>
                    <a:lstStyle/>
                    <a:p>
                      <a:r>
                        <a:rPr lang="en-NL" sz="1600" b="1" dirty="0">
                          <a:solidFill>
                            <a:srgbClr val="441C49"/>
                          </a:solidFill>
                        </a:rPr>
                        <a:t>October</a:t>
                      </a:r>
                    </a:p>
                  </a:txBody>
                  <a:tcPr/>
                </a:tc>
                <a:tc>
                  <a:txBody>
                    <a:bodyPr/>
                    <a:lstStyle/>
                    <a:p>
                      <a:pPr marL="171450" indent="-171450">
                        <a:buFont typeface="Arial"/>
                        <a:buChar char="•"/>
                      </a:pPr>
                      <a:r>
                        <a:rPr lang="en-GB" sz="1200" b="0" i="0" u="none" strike="noStrike" noProof="0" dirty="0">
                          <a:latin typeface="Assistant"/>
                        </a:rPr>
                        <a:t>Good Practices in Research Software Development (</a:t>
                      </a:r>
                      <a:r>
                        <a:rPr lang="en-GB" sz="1200" b="0" i="0" u="none" strike="noStrike" noProof="0" err="1">
                          <a:latin typeface="Assistant"/>
                        </a:rPr>
                        <a:t>CodeRefinery</a:t>
                      </a:r>
                      <a:r>
                        <a:rPr lang="en-GB" sz="1200" b="0" i="0" u="none" strike="noStrike" noProof="0" dirty="0">
                          <a:latin typeface="Assistant"/>
                        </a:rPr>
                        <a:t>)</a:t>
                      </a:r>
                    </a:p>
                    <a:p>
                      <a:pPr marL="171450" lvl="0" indent="-171450">
                        <a:buFont typeface="Arial"/>
                        <a:buChar char="•"/>
                      </a:pPr>
                      <a:r>
                        <a:rPr lang="en-GB" sz="1200" b="0" i="0" u="none" strike="noStrike" noProof="0" dirty="0"/>
                        <a:t>Machine learning in python with scikit-learn</a:t>
                      </a:r>
                      <a:endParaRPr lang="en-GB" sz="1200" b="0" i="0" u="none" strike="noStrike" noProof="0" dirty="0">
                        <a:latin typeface="Assistant"/>
                      </a:endParaRPr>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 (</a:t>
                      </a:r>
                      <a:r>
                        <a:rPr lang="en-GB" sz="1200" b="0" dirty="0" err="1"/>
                        <a:t>CodeRefinery</a:t>
                      </a:r>
                      <a:r>
                        <a:rPr lang="en-GB" sz="1200" b="0" dirty="0"/>
                        <a:t>)</a:t>
                      </a:r>
                    </a:p>
                  </a:txBody>
                  <a:tcPr/>
                </a:tc>
                <a:tc>
                  <a:txBody>
                    <a:bodyPr/>
                    <a:lstStyle/>
                    <a:p>
                      <a:r>
                        <a:rPr lang="en-NL" sz="1600" b="1" dirty="0">
                          <a:solidFill>
                            <a:srgbClr val="441C49"/>
                          </a:solidFill>
                        </a:rPr>
                        <a:t>November</a:t>
                      </a:r>
                    </a:p>
                  </a:txBody>
                  <a:tcPr/>
                </a:tc>
                <a:tc>
                  <a:txBody>
                    <a:bodyPr/>
                    <a:lstStyle/>
                    <a:p>
                      <a:pPr marL="171450" lvl="0" indent="-171450">
                        <a:buFont typeface="Arial"/>
                        <a:buChar char="•"/>
                      </a:pPr>
                      <a:r>
                        <a:rPr lang="en-GB" sz="1200" b="0" i="0" u="none" strike="noStrike" noProof="0" dirty="0">
                          <a:solidFill>
                            <a:srgbClr val="000000"/>
                          </a:solidFill>
                        </a:rPr>
                        <a:t>Carpentries instructor training</a:t>
                      </a:r>
                      <a:endParaRPr lang="en-US" dirty="0"/>
                    </a:p>
                    <a:p>
                      <a:pPr marL="171450" lvl="0" indent="-171450">
                        <a:buFont typeface="Arial"/>
                        <a:buChar char="•"/>
                      </a:pPr>
                      <a:r>
                        <a:rPr lang="en-GB" sz="1200" b="0" i="0" u="none" strike="noStrike" noProof="0" dirty="0">
                          <a:latin typeface="Assistant"/>
                        </a:rPr>
                        <a:t>Reproducible research with R packages</a:t>
                      </a:r>
                      <a:r>
                        <a:rPr lang="en-GB" sz="1200" b="0" dirty="0"/>
                        <a:t> </a:t>
                      </a:r>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dirty="0">
                          <a:solidFill>
                            <a:srgbClr val="000000"/>
                          </a:solidFill>
                          <a:latin typeface="+mn-lt"/>
                        </a:rPr>
                        <a:t>GPU programming</a:t>
                      </a:r>
                      <a:endParaRPr lang="en-US" sz="1200" b="0" dirty="0"/>
                    </a:p>
                    <a:p>
                      <a:pPr marL="171450" indent="-171450">
                        <a:buFont typeface="Arial"/>
                        <a:buChar char="•"/>
                      </a:pPr>
                      <a:r>
                        <a:rPr lang="en-GB" sz="1200" b="0" dirty="0"/>
                        <a:t>Carpentries instructor training</a:t>
                      </a:r>
                    </a:p>
                  </a:txBody>
                  <a:tcPr/>
                </a:tc>
                <a:tc>
                  <a:txBody>
                    <a:bodyPr/>
                    <a:lstStyle/>
                    <a:p>
                      <a:r>
                        <a:rPr lang="nl-NL" sz="1600" b="1" dirty="0">
                          <a:solidFill>
                            <a:srgbClr val="441C49"/>
                          </a:solidFill>
                        </a:rPr>
                        <a:t>December</a:t>
                      </a:r>
                      <a:endParaRPr lang="en-NL" sz="1600" b="1" dirty="0">
                        <a:solidFill>
                          <a:srgbClr val="441C49"/>
                        </a:solidFill>
                      </a:endParaRP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a:t>
                      </a:r>
                      <a:endParaRPr lang="en-US" sz="1200" b="0" dirty="0"/>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dirty="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a:t>
            </a:r>
            <a:r>
              <a:rPr lang="en-GB" sz="2000" dirty="0" err="1">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dtjzwP</a:t>
            </a:r>
            <a:endParaRPr lang="en-NL" sz="2000" dirty="0"/>
          </a:p>
        </p:txBody>
      </p:sp>
    </p:spTree>
    <p:extLst>
      <p:ext uri="{BB962C8B-B14F-4D97-AF65-F5344CB8AC3E}">
        <p14:creationId xmlns:p14="http://schemas.microsoft.com/office/powerpoint/2010/main" val="318243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dirty="0">
                <a:effectLst/>
                <a:latin typeface="Assistant"/>
                <a:cs typeface="Assistant"/>
              </a:rPr>
              <a:t>Our Digital Skills Workshops are </a:t>
            </a:r>
            <a:r>
              <a:rPr lang="en-GB" sz="2000" dirty="0">
                <a:solidFill>
                  <a:srgbClr val="F0A944"/>
                </a:solidFill>
                <a:effectLst/>
                <a:latin typeface="Assistant"/>
                <a:cs typeface="Assistant"/>
              </a:rPr>
              <a:t>free and open to researchers in the Netherlands</a:t>
            </a:r>
            <a:r>
              <a:rPr lang="en-GB" sz="2000" b="0" dirty="0">
                <a:effectLst/>
                <a:latin typeface="Assistant"/>
                <a:cs typeface="Assistant"/>
              </a:rPr>
              <a:t>.</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effectLst/>
                <a:latin typeface="Assistant"/>
                <a:cs typeface="Assistant"/>
              </a:rPr>
              <a:t>We also </a:t>
            </a:r>
            <a:r>
              <a:rPr lang="en-GB" sz="2000" b="0" dirty="0">
                <a:latin typeface="Assistant"/>
                <a:cs typeface="Assistant"/>
              </a:rPr>
              <a:t>offer paid options of standard and custom</a:t>
            </a:r>
            <a:r>
              <a:rPr lang="en-GB" sz="2000" b="0" dirty="0">
                <a:effectLst/>
                <a:latin typeface="Assistant"/>
                <a:cs typeface="Assistant"/>
              </a:rPr>
              <a:t> workshops dedicated to your organisation. To learn more, contact:</a:t>
            </a:r>
            <a:br>
              <a:rPr lang="en-GB" sz="2000" b="0" dirty="0">
                <a:effectLst/>
                <a:latin typeface="Assistant" pitchFamily="2" charset="-79"/>
                <a:cs typeface="Assistant" pitchFamily="2" charset="-79"/>
              </a:rPr>
            </a:br>
            <a:r>
              <a:rPr lang="en-GB" sz="2000" b="0" dirty="0">
                <a:effectLst/>
                <a:latin typeface="Assistant"/>
                <a:cs typeface="Assistant"/>
              </a:rPr>
              <a:t>	</a:t>
            </a:r>
            <a:r>
              <a:rPr lang="en-GB" sz="2000" b="0" dirty="0">
                <a:solidFill>
                  <a:srgbClr val="00ADDC"/>
                </a:solidFill>
                <a:effectLst/>
                <a:latin typeface="Assistant"/>
                <a:cs typeface="Assistant"/>
              </a:rPr>
              <a:t>training@esciencecenter.nl</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endParaRPr lang="en-GB" sz="2000" b="0" dirty="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dirty="0">
                <a:solidFill>
                  <a:srgbClr val="F0A944"/>
                </a:solidFill>
                <a:effectLst/>
                <a:latin typeface="Nunito"/>
              </a:rPr>
              <a:t>Do you want us to come and teach a workshop at your organisation?</a:t>
            </a:r>
            <a:endParaRPr lang="en-NL" sz="3200" dirty="0">
              <a:solidFill>
                <a:srgbClr val="F0A944"/>
              </a:solidFill>
              <a:latin typeface="Nunito"/>
            </a:endParaRPr>
          </a:p>
        </p:txBody>
      </p:sp>
    </p:spTree>
    <p:extLst>
      <p:ext uri="{BB962C8B-B14F-4D97-AF65-F5344CB8AC3E}">
        <p14:creationId xmlns:p14="http://schemas.microsoft.com/office/powerpoint/2010/main" val="278959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dirty="0"/>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dirty="0"/>
              <a:t>All material that we use is open-source </a:t>
            </a:r>
            <a:r>
              <a:rPr lang="en-NL"/>
              <a:t>and available online</a:t>
            </a:r>
            <a:endParaRPr lang="en-NL" dirty="0"/>
          </a:p>
          <a:p>
            <a:r>
              <a:rPr lang="en-NL" dirty="0"/>
              <a:t>We can help you setup workshops, contact </a:t>
            </a:r>
            <a:r>
              <a:rPr lang="en-NL" dirty="0">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dirty="0">
              <a:solidFill>
                <a:schemeClr val="accent1"/>
              </a:solidFill>
            </a:endParaRPr>
          </a:p>
          <a:p>
            <a:pPr marL="0" indent="0">
              <a:buNone/>
            </a:pPr>
            <a:endParaRPr lang="en-NL" dirty="0"/>
          </a:p>
        </p:txBody>
      </p:sp>
    </p:spTree>
    <p:extLst>
      <p:ext uri="{BB962C8B-B14F-4D97-AF65-F5344CB8AC3E}">
        <p14:creationId xmlns:p14="http://schemas.microsoft.com/office/powerpoint/2010/main" val="293341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827"/>
        </a:solidFill>
        <a:effectLst/>
      </p:bgPr>
    </p:bg>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a:spAutoFit/>
          </a:bodyPr>
          <a:lstStyle/>
          <a:p>
            <a:r>
              <a:rPr lang="en-GB" sz="2400">
                <a:solidFill>
                  <a:schemeClr val="bg1">
                    <a:lumMod val="95000"/>
                  </a:schemeClr>
                </a:solidFill>
              </a:rPr>
              <a:t>Website: </a:t>
            </a:r>
            <a:r>
              <a:rPr lang="en-GB" sz="2400">
                <a:solidFill>
                  <a:schemeClr val="bg1">
                    <a:lumMod val="95000"/>
                  </a:schemeClr>
                </a:solidFill>
                <a:hlinkClick r:id="rId3">
                  <a:extLst>
                    <a:ext uri="{A12FA001-AC4F-418D-AE19-62706E023703}">
                      <ahyp:hlinkClr xmlns:ahyp="http://schemas.microsoft.com/office/drawing/2018/hyperlinkcolor" val="tx"/>
                    </a:ext>
                  </a:extLst>
                </a:hlinkClick>
              </a:rPr>
              <a:t>https://nl-rse.org/</a:t>
            </a:r>
            <a:r>
              <a:rPr lang="en-GB" sz="2400">
                <a:solidFill>
                  <a:schemeClr val="bg1">
                    <a:lumMod val="95000"/>
                  </a:schemeClr>
                </a:solidFill>
              </a:rPr>
              <a:t> </a:t>
            </a:r>
          </a:p>
          <a:p>
            <a:r>
              <a:rPr lang="en-GB" sz="2400">
                <a:solidFill>
                  <a:schemeClr val="bg1">
                    <a:lumMod val="95000"/>
                  </a:schemeClr>
                </a:solidFill>
              </a:rPr>
              <a:t>Email: </a:t>
            </a:r>
            <a:r>
              <a:rPr lang="en-GB" sz="2400">
                <a:solidFill>
                  <a:schemeClr val="bg1">
                    <a:lumMod val="95000"/>
                  </a:schemeClr>
                </a:solidFill>
                <a:hlinkClick r:id="rId4">
                  <a:extLst>
                    <a:ext uri="{A12FA001-AC4F-418D-AE19-62706E023703}">
                      <ahyp:hlinkClr xmlns:ahyp="http://schemas.microsoft.com/office/drawing/2018/hyperlinkcolor" val="tx"/>
                    </a:ext>
                  </a:extLst>
                </a:hlinkClick>
              </a:rPr>
              <a:t>info@nl-rse.org</a:t>
            </a:r>
            <a:endParaRPr lang="en-GB" sz="2400">
              <a:solidFill>
                <a:schemeClr val="bg1">
                  <a:lumMod val="95000"/>
                </a:schemeClr>
              </a:solidFill>
            </a:endParaRPr>
          </a:p>
          <a:p>
            <a:r>
              <a:rPr lang="en-GB" sz="2400">
                <a:solidFill>
                  <a:schemeClr val="bg1">
                    <a:lumMod val="95000"/>
                  </a:schemeClr>
                </a:solidFill>
              </a:rPr>
              <a:t>Twitter: @</a:t>
            </a:r>
            <a:r>
              <a:rPr lang="en-GB" sz="2400" err="1">
                <a:solidFill>
                  <a:schemeClr val="bg1">
                    <a:lumMod val="95000"/>
                  </a:schemeClr>
                </a:solidFill>
              </a:rPr>
              <a:t>nl_rse</a:t>
            </a:r>
            <a:endParaRPr lang="en-GB" sz="2400">
              <a:solidFill>
                <a:schemeClr val="bg1">
                  <a:lumMod val="95000"/>
                </a:schemeClr>
              </a:solidFill>
            </a:endParaRP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rtlCol="0">
            <a:spAutoFit/>
          </a:bodyPr>
          <a:lstStyle/>
          <a:p>
            <a:r>
              <a:rPr lang="en-GB" sz="2000" b="0" i="0">
                <a:solidFill>
                  <a:srgbClr val="FFFFFF"/>
                </a:solidFill>
                <a:effectLst/>
                <a:latin typeface="Assistant" pitchFamily="2" charset="-79"/>
                <a:cs typeface="Assistant" pitchFamily="2" charset="-79"/>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pitchFamily="2" charset="-79"/>
              <a:cs typeface="Assistant" pitchFamily="2" charset="-79"/>
            </a:endParaRPr>
          </a:p>
        </p:txBody>
      </p:sp>
    </p:spTree>
    <p:extLst>
      <p:ext uri="{BB962C8B-B14F-4D97-AF65-F5344CB8AC3E}">
        <p14:creationId xmlns:p14="http://schemas.microsoft.com/office/powerpoint/2010/main" val="13102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0"/>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1" y="1852539"/>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info@esciencecenter.nl</a:t>
            </a:r>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FF6FBF-B4F4-49AD-A88B-091F94ABFAFA}">
  <ds:schemaRefs>
    <ds:schemaRef ds:uri="dbccc4ca-e175-4642-95d3-c6632d06f78c"/>
    <ds:schemaRef ds:uri="http://schemas.microsoft.com/office/2006/documentManagement/type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375943d0-1737-420d-abae-750e225a1f6c"/>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3.xml><?xml version="1.0" encoding="utf-8"?>
<ds:datastoreItem xmlns:ds="http://schemas.openxmlformats.org/officeDocument/2006/customXml" ds:itemID="{0A4FD619-2FD5-458A-9F35-06A6D15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533</Words>
  <Application>Microsoft Office PowerPoint</Application>
  <PresentationFormat>Widescreen</PresentationFormat>
  <Paragraphs>77</Paragraphs>
  <Slides>9</Slides>
  <Notes>0</Notes>
  <HiddenSlides>1</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The Netherlands eScience Center</vt:lpstr>
      <vt:lpstr>Who are we?</vt:lpstr>
      <vt:lpstr>PowerPoint Presentation</vt:lpstr>
      <vt:lpstr>PowerPoint Presentation</vt:lpstr>
      <vt:lpstr>Our Digital Skills Workshops are free and open to researchers in the Netherlands.  We also offer paid options of standard and custom workshops dedicated to your organisation. To learn more, contact:  training@esciencecenter.nl  </vt:lpstr>
      <vt:lpstr>Do you want to teach with our materials?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39</cp:revision>
  <dcterms:created xsi:type="dcterms:W3CDTF">2021-07-14T12:30:17Z</dcterms:created>
  <dcterms:modified xsi:type="dcterms:W3CDTF">2023-10-16T06:42:18Z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